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charset="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6-21T21:01:39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900 773,'2'0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6-21T21:01:39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900 773,'2'0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6-21T21:01:39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900 773,'2'0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6/22/2025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707640" y="5293996"/>
            <a:ext cx="2987040" cy="279654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rect l="0" t="0" r="0" b="0"/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rect l="0" t="0" r="0" b="0"/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rect l="0" t="0" r="0" b="0"/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rect l="0" t="0" r="0" b="0"/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rect l="0" t="0" r="0" b="0"/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rect l="0" t="0" r="0" b="0"/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rect l="0" t="0" r="0" b="0"/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rect l="0" t="0" r="0" b="0"/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rect l="0" t="0" r="0" b="0"/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652520" y="2752726"/>
            <a:ext cx="11036301" cy="550926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rect l="0" t="0" r="0" b="0"/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 sz="216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635000" y="2560320"/>
            <a:ext cx="13477240" cy="176403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194560" y="4663440"/>
            <a:ext cx="10241280" cy="1438276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0EB2F9E-C9E0-4EA3-A9E2-0DF5F691060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" y="329566"/>
            <a:ext cx="329184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6"/>
            <a:ext cx="963168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1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1" y="5507356"/>
            <a:ext cx="12618720" cy="1800224"/>
          </a:xfrm>
        </p:spPr>
        <p:txBody>
          <a:bodyPr/>
          <a:lstStyle>
            <a:lvl1pPr marL="0" indent="0">
              <a:buNone/>
              <a:defRPr sz="2880"/>
            </a:lvl1pPr>
            <a:lvl2pPr marL="548640" indent="0">
              <a:buNone/>
              <a:defRPr sz="2400"/>
            </a:lvl2pPr>
            <a:lvl3pPr marL="1097280" indent="0">
              <a:buNone/>
              <a:defRPr sz="216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8381" y="2017396"/>
            <a:ext cx="6189979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8381" y="3006090"/>
            <a:ext cx="6189979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20461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20461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20461" y="1184910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8381" y="548640"/>
            <a:ext cx="4719320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20461" y="1184910"/>
            <a:ext cx="7406640" cy="584835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8381" y="2468880"/>
            <a:ext cx="4719320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8420101" y="4892040"/>
            <a:ext cx="2235200" cy="2099310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rect l="0" t="0" r="0" b="0"/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rect l="0" t="0" r="0" b="0"/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rect l="0" t="0" r="0" b="0"/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rect l="0" t="0" r="0" b="0"/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rect l="0" t="0" r="0" b="0"/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rect l="0" t="0" r="0" b="0"/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rect l="0" t="0" r="0" b="0"/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rect l="0" t="0" r="0" b="0"/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rect l="0" t="0" r="0" b="0"/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lstStyle/>
            <a:p>
              <a:endParaRPr lang="en-US" sz="2160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3408680" y="5699760"/>
            <a:ext cx="11221720" cy="2562226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rect l="0" t="0" r="0" b="0"/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lstStyle/>
          <a:p>
            <a:endParaRPr lang="en-US" sz="2160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315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68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998720" y="7494270"/>
            <a:ext cx="46329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68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5120" y="7494270"/>
            <a:ext cx="341376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68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8544C22-EC13-4D2B-BB53-07ACC9C2DCD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32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411480" indent="-411480" algn="l" rtl="0" fontAlgn="base">
        <a:spcBef>
          <a:spcPct val="24000"/>
        </a:spcBef>
        <a:spcAft>
          <a:spcPct val="0"/>
        </a:spcAft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rtl="0" fontAlgn="base">
        <a:spcBef>
          <a:spcPct val="24000"/>
        </a:spcBef>
        <a:spcAft>
          <a:spcPct val="0"/>
        </a:spcAft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rtl="0" fontAlgn="base">
        <a:spcBef>
          <a:spcPct val="24000"/>
        </a:spcBef>
        <a:spcAft>
          <a:spcPct val="0"/>
        </a:spcAft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rtl="0" fontAlgn="base">
        <a:spcBef>
          <a:spcPct val="24000"/>
        </a:spcBef>
        <a:spcAft>
          <a:spcPct val="0"/>
        </a:spcAft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rtl="0" fontAlgn="base">
        <a:spcBef>
          <a:spcPct val="24000"/>
        </a:spcBef>
        <a:spcAft>
          <a:spcPct val="0"/>
        </a:spcAft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itsecurity@company.com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ww.ncsc.gov.uk/collection/phishing-sca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60721"/>
            <a:ext cx="7468553" cy="2112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Phishing Awareness: Protecting Our Digital Frontline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31744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Phishing remains the primary cause of cyber incidents in the UK. Human error contributes to 85% of breaches. Every employee is a vital layer in our digital defence.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867876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38383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90967" y="5858773"/>
            <a:ext cx="2481382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</a:t>
            </a:r>
            <a:r>
              <a:rPr lang="en-US" sz="2350" b="1" dirty="0" err="1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Momal</a:t>
            </a: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 Naz</a:t>
            </a:r>
          </a:p>
          <a:p>
            <a:pPr marL="0" indent="0" algn="l">
              <a:lnSpc>
                <a:spcPts val="3250"/>
              </a:lnSpc>
              <a:buNone/>
            </a:pPr>
            <a:r>
              <a:rPr lang="en-US" sz="2400"/>
              <a:t>CA/JU1/15380 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853" y="573524"/>
            <a:ext cx="6964204" cy="6134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What Exactly Is Phishing?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53" y="1734264"/>
            <a:ext cx="6331029" cy="433173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7138" y="1734264"/>
            <a:ext cx="6331029" cy="1265873"/>
          </a:xfrm>
          <a:prstGeom prst="roundRect">
            <a:avLst>
              <a:gd name="adj" fmla="val 2471"/>
            </a:avLst>
          </a:prstGeom>
          <a:solidFill>
            <a:srgbClr val="2B2952"/>
          </a:solidFill>
        </p:spPr>
      </p:sp>
      <p:sp>
        <p:nvSpPr>
          <p:cNvPr id="5" name="Text 2"/>
          <p:cNvSpPr/>
          <p:nvPr/>
        </p:nvSpPr>
        <p:spPr>
          <a:xfrm>
            <a:off x="7785616" y="1942743"/>
            <a:ext cx="2799517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Fraudulent Attempts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785616" y="2457926"/>
            <a:ext cx="5914073" cy="3337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Scammers try to obtain sensitive data.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7138" y="3208615"/>
            <a:ext cx="6331029" cy="1265873"/>
          </a:xfrm>
          <a:prstGeom prst="roundRect">
            <a:avLst>
              <a:gd name="adj" fmla="val 2471"/>
            </a:avLst>
          </a:prstGeom>
          <a:solidFill>
            <a:srgbClr val="2B2952"/>
          </a:solidFill>
        </p:spPr>
      </p:sp>
      <p:sp>
        <p:nvSpPr>
          <p:cNvPr id="8" name="Text 5"/>
          <p:cNvSpPr/>
          <p:nvPr/>
        </p:nvSpPr>
        <p:spPr>
          <a:xfrm>
            <a:off x="7785616" y="3417094"/>
            <a:ext cx="2453521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Various Channels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785616" y="3932277"/>
            <a:ext cx="5914073" cy="3337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Via email, SMS (smishing), voice calls (vishing).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7138" y="4682966"/>
            <a:ext cx="6331029" cy="1265873"/>
          </a:xfrm>
          <a:prstGeom prst="roundRect">
            <a:avLst>
              <a:gd name="adj" fmla="val 2471"/>
            </a:avLst>
          </a:prstGeom>
          <a:solidFill>
            <a:srgbClr val="2B2952"/>
          </a:solidFill>
        </p:spPr>
      </p:sp>
      <p:sp>
        <p:nvSpPr>
          <p:cNvPr id="11" name="Text 8"/>
          <p:cNvSpPr/>
          <p:nvPr/>
        </p:nvSpPr>
        <p:spPr>
          <a:xfrm>
            <a:off x="7785616" y="4891445"/>
            <a:ext cx="2453521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Impersonation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785616" y="5406628"/>
            <a:ext cx="5914073" cy="3337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They pose as trusted banks or colleagues.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577138" y="6157317"/>
            <a:ext cx="6331029" cy="1265873"/>
          </a:xfrm>
          <a:prstGeom prst="roundRect">
            <a:avLst>
              <a:gd name="adj" fmla="val 2471"/>
            </a:avLst>
          </a:prstGeom>
          <a:solidFill>
            <a:srgbClr val="2B2952"/>
          </a:solidFill>
        </p:spPr>
      </p:sp>
      <p:sp>
        <p:nvSpPr>
          <p:cNvPr id="14" name="Text 11"/>
          <p:cNvSpPr/>
          <p:nvPr/>
        </p:nvSpPr>
        <p:spPr>
          <a:xfrm>
            <a:off x="7785616" y="6365796"/>
            <a:ext cx="2453521" cy="3067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Their Goal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785616" y="6880979"/>
            <a:ext cx="5914073" cy="33373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Steal credentials, finances, or deploy malware.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6858000" y="5890260"/>
              <a:ext cx="15240" cy="3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5"/>
            </p:blipFill>
            <p:spPr>
              <a:xfrm>
                <a:off x="6858000" y="5890260"/>
                <a:ext cx="152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6858000" y="5890260"/>
              <a:ext cx="15240" cy="36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5"/>
            </p:blipFill>
            <p:spPr>
              <a:xfrm>
                <a:off x="6858000" y="5890260"/>
                <a:ext cx="1524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/>
              <p14:cNvContentPartPr/>
              <p14:nvPr/>
            </p14:nvContentPartPr>
            <p14:xfrm>
              <a:off x="6858000" y="5890260"/>
              <a:ext cx="15240" cy="36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5"/>
            </p:blipFill>
            <p:spPr>
              <a:xfrm>
                <a:off x="6858000" y="5890260"/>
                <a:ext cx="15240" cy="3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628656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Why Is Phishing Such a Major Threat?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15320"/>
            <a:ext cx="2290048" cy="7898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£25.7M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604266"/>
            <a:ext cx="229004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UK Losses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5099804"/>
            <a:ext cx="2290048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Businesses lost to fraud in H1 2023.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3426976" y="3515320"/>
            <a:ext cx="2290048" cy="7898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£3.4M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3426976" y="4604266"/>
            <a:ext cx="2290048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Breach Cost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26976" y="5099804"/>
            <a:ext cx="2290048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Average data breach cost in the UK (2023).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016228" y="3515320"/>
            <a:ext cx="2290048" cy="78986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All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6016228" y="4604266"/>
            <a:ext cx="2290048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Industries Targeted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6228" y="5451753"/>
            <a:ext cx="2290048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From SMEs to large corporations face risks.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354" y="580787"/>
            <a:ext cx="11152346" cy="6197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How to Spot a Phish: Technical Red Flags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54" y="1753433"/>
            <a:ext cx="6320790" cy="432470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9876" y="1753433"/>
            <a:ext cx="473988" cy="473988"/>
          </a:xfrm>
          <a:prstGeom prst="roundRect">
            <a:avLst>
              <a:gd name="adj" fmla="val 6668"/>
            </a:avLst>
          </a:prstGeom>
          <a:solidFill>
            <a:srgbClr val="2B2952"/>
          </a:solidFill>
        </p:spPr>
      </p:sp>
      <p:sp>
        <p:nvSpPr>
          <p:cNvPr id="5" name="Text 2"/>
          <p:cNvSpPr/>
          <p:nvPr/>
        </p:nvSpPr>
        <p:spPr>
          <a:xfrm>
            <a:off x="8264485" y="1825823"/>
            <a:ext cx="2478762" cy="3098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Sender Address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8264485" y="2346246"/>
            <a:ext cx="5636181" cy="6743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Look for mismatched domains (e.g., </a:t>
            </a:r>
            <a:r>
              <a:rPr lang="en-US" sz="16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paypal@secureserv.co.uk</a:t>
            </a:r>
            <a:r>
              <a:rPr lang="en-US" sz="16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).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579876" y="3441978"/>
            <a:ext cx="473988" cy="473988"/>
          </a:xfrm>
          <a:prstGeom prst="roundRect">
            <a:avLst>
              <a:gd name="adj" fmla="val 6668"/>
            </a:avLst>
          </a:prstGeom>
          <a:solidFill>
            <a:srgbClr val="2B2952"/>
          </a:solidFill>
        </p:spPr>
      </p:sp>
      <p:sp>
        <p:nvSpPr>
          <p:cNvPr id="8" name="Text 5"/>
          <p:cNvSpPr/>
          <p:nvPr/>
        </p:nvSpPr>
        <p:spPr>
          <a:xfrm>
            <a:off x="8264485" y="3514368"/>
            <a:ext cx="2478762" cy="3098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Suspicious Links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8264485" y="4034790"/>
            <a:ext cx="5636181" cy="6743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Hover before clicking; check the URL (e.g., </a:t>
            </a:r>
            <a:r>
              <a:rPr lang="en-US" sz="16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goo.gl/malicious</a:t>
            </a:r>
            <a:r>
              <a:rPr lang="en-US" sz="16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).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79876" y="5130522"/>
            <a:ext cx="473988" cy="473988"/>
          </a:xfrm>
          <a:prstGeom prst="roundRect">
            <a:avLst>
              <a:gd name="adj" fmla="val 6668"/>
            </a:avLst>
          </a:prstGeom>
          <a:solidFill>
            <a:srgbClr val="2B2952"/>
          </a:solidFill>
        </p:spPr>
      </p:sp>
      <p:sp>
        <p:nvSpPr>
          <p:cNvPr id="11" name="Text 8"/>
          <p:cNvSpPr/>
          <p:nvPr/>
        </p:nvSpPr>
        <p:spPr>
          <a:xfrm>
            <a:off x="8264485" y="5202912"/>
            <a:ext cx="2664262" cy="3098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Generic Salutations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8264485" y="5723334"/>
            <a:ext cx="5636181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Beware of "Dear Customer" instead of your name.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579876" y="6481882"/>
            <a:ext cx="473988" cy="473988"/>
          </a:xfrm>
          <a:prstGeom prst="roundRect">
            <a:avLst>
              <a:gd name="adj" fmla="val 6668"/>
            </a:avLst>
          </a:prstGeom>
          <a:solidFill>
            <a:srgbClr val="2B2952"/>
          </a:solidFill>
        </p:spPr>
      </p:sp>
      <p:sp>
        <p:nvSpPr>
          <p:cNvPr id="14" name="Text 11"/>
          <p:cNvSpPr/>
          <p:nvPr/>
        </p:nvSpPr>
        <p:spPr>
          <a:xfrm>
            <a:off x="8264485" y="6554272"/>
            <a:ext cx="3539728" cy="30980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Unexpected Attachments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264485" y="7074694"/>
            <a:ext cx="5636181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Watch for </a:t>
            </a:r>
            <a:r>
              <a:rPr lang="en-US" sz="16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.exe</a:t>
            </a:r>
            <a:r>
              <a:rPr lang="en-US" sz="16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, </a:t>
            </a:r>
            <a:r>
              <a:rPr lang="en-US" sz="1650" b="1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.zip</a:t>
            </a:r>
            <a:r>
              <a:rPr lang="en-US" sz="16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, or unusual document types.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303" y="860227"/>
            <a:ext cx="7717393" cy="11989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How to Spot a Phish: Content &amp; Context Red Flags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03" y="2364819"/>
            <a:ext cx="509468" cy="5094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7447" y="2485787"/>
            <a:ext cx="2397919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Urgency/Threats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477447" y="2907744"/>
            <a:ext cx="6953250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"Account suspended! Act now!" messages.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03" y="3743325"/>
            <a:ext cx="509468" cy="5094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77447" y="3864293"/>
            <a:ext cx="2397919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Unusual Requests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477447" y="4286250"/>
            <a:ext cx="6953250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Asks for gift cards, bank details, passwords.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03" y="5121831"/>
            <a:ext cx="509468" cy="5094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77447" y="5242798"/>
            <a:ext cx="2436852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Grammar/Spelling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477447" y="5664756"/>
            <a:ext cx="6953250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Frequent mistakes in the text.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303" y="6500336"/>
            <a:ext cx="509468" cy="5094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77447" y="6621304"/>
            <a:ext cx="2900839" cy="2996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"Too Good To Be True"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477447" y="7043261"/>
            <a:ext cx="6953250" cy="3261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Unexpected lottery wins, large refunds.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977" y="210978"/>
            <a:ext cx="6560344" cy="4848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Phishing Examples</a:t>
            </a:r>
            <a:endParaRPr lang="en-US" sz="3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2823"/>
            <a:ext cx="13476446" cy="75467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6977" y="9000053"/>
            <a:ext cx="13476446" cy="2638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These examples highlight the varied methods used by attackers. From fake delivery fees to impersonating executives, vigilance is crucial.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18109"/>
            <a:ext cx="10462022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What to Do If You Suspect a Phish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3503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</p:spPr>
      </p:sp>
      <p:sp>
        <p:nvSpPr>
          <p:cNvPr id="4" name="Text 2"/>
          <p:cNvSpPr/>
          <p:nvPr/>
        </p:nvSpPr>
        <p:spPr>
          <a:xfrm>
            <a:off x="1615559" y="343257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 NOT Interact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615559" y="4023836"/>
            <a:ext cx="5407700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Avoid clicking links or opening attachments.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</p:spPr>
      </p:sp>
      <p:sp>
        <p:nvSpPr>
          <p:cNvPr id="7" name="Text 5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 NOT Reply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15559" y="5559147"/>
            <a:ext cx="5407700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Never provide information to suspicious senders.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614761" y="33503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</p:spPr>
      </p:sp>
      <p:sp>
        <p:nvSpPr>
          <p:cNvPr id="10" name="Text 8"/>
          <p:cNvSpPr/>
          <p:nvPr/>
        </p:nvSpPr>
        <p:spPr>
          <a:xfrm>
            <a:off x="8392597" y="343257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VERIFY Sender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392597" y="4023836"/>
            <a:ext cx="5407700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Confirm legitimacy via official channels.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7614761" y="488561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</p:spPr>
      </p:sp>
      <p:sp>
        <p:nvSpPr>
          <p:cNvPr id="13" name="Text 11"/>
          <p:cNvSpPr/>
          <p:nvPr/>
        </p:nvSpPr>
        <p:spPr>
          <a:xfrm>
            <a:off x="8392597" y="4967883"/>
            <a:ext cx="3008114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REPORT &amp; DELETE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392597" y="5559147"/>
            <a:ext cx="5407700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Inform IT Security, then delete the message.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93012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Conclusion: Your Vigilance is Key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60019"/>
            <a:ext cx="746855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anose="020B0604020202020204" pitchFamily="34" charset="0"/>
                <a:ea typeface="Arimo" panose="020B0604020202020204" pitchFamily="34" charset="-122"/>
                <a:cs typeface="Arimo" panose="020B0604020202020204" pitchFamily="34" charset="-120"/>
              </a:rPr>
              <a:t>Phishing attacks are evolving, but they are preventable. Every report strengthens our collective defence. Be suspicious, be vigilant, be safe online. You are our first and best line of defence.</a:t>
            </a:r>
            <a:endParaRPr lang="en-US" sz="1850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5378291"/>
            <a:ext cx="1746766" cy="658297"/>
          </a:xfrm>
          <a:prstGeom prst="rect">
            <a:avLst/>
          </a:prstGeom>
        </p:spPr>
      </p:pic>
      <p:pic>
        <p:nvPicPr>
          <p:cNvPr id="6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4148" y="5378291"/>
            <a:ext cx="2132409" cy="6582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396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Arimo</vt:lpstr>
      <vt:lpstr>Syne Bold</vt:lpstr>
      <vt:lpstr>Calibri</vt:lpstr>
      <vt:lpstr>Arimo Bold</vt:lpstr>
      <vt:lpstr>Art_mountaineering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Nick</cp:lastModifiedBy>
  <cp:revision>3</cp:revision>
  <dcterms:created xsi:type="dcterms:W3CDTF">2025-06-21T15:45:00Z</dcterms:created>
  <dcterms:modified xsi:type="dcterms:W3CDTF">2025-06-22T14:23:16Z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D18493D2F2F94E2F9721A1EBF64A39E2_13</vt:lpwstr>
  </property>
  <property fmtid="{D5CDD505-2E9C-101B-9397-08002B2CF9AE}" pid="3" name="KSOProductBuildVer">
    <vt:lpwstr>1033-12.2.0.21179</vt:lpwstr>
  </property>
</Properties>
</file>